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3"/>
  </p:notesMasterIdLst>
  <p:sldIdLst>
    <p:sldId id="257" r:id="rId2"/>
    <p:sldId id="262" r:id="rId3"/>
    <p:sldId id="263" r:id="rId4"/>
    <p:sldId id="264" r:id="rId5"/>
    <p:sldId id="258" r:id="rId6"/>
    <p:sldId id="266" r:id="rId7"/>
    <p:sldId id="259" r:id="rId8"/>
    <p:sldId id="267" r:id="rId9"/>
    <p:sldId id="265" r:id="rId10"/>
    <p:sldId id="260"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831DC-1F5C-4EC6-9ECF-728D7707D1A1}" type="datetimeFigureOut">
              <a:rPr lang="en-US" smtClean="0"/>
              <a:pPr/>
              <a:t>8/15/2019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4E7705-94D9-49D8-BF76-C205CEBF5E80}" type="slidenum">
              <a:rPr lang="en-US" smtClean="0"/>
              <a:pPr/>
              <a:t>‹#›</a:t>
            </a:fld>
            <a:endParaRPr lang="en-US"/>
          </a:p>
        </p:txBody>
      </p:sp>
    </p:spTree>
    <p:extLst>
      <p:ext uri="{BB962C8B-B14F-4D97-AF65-F5344CB8AC3E}">
        <p14:creationId xmlns:p14="http://schemas.microsoft.com/office/powerpoint/2010/main" val="131325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597459-134F-4AFA-B597-0E9498D5310B}" type="slidenum">
              <a:rPr lang="en-US" altLang="en-US">
                <a:solidFill>
                  <a:srgbClr val="000000"/>
                </a:solidFill>
              </a:rPr>
              <a:pPr eaLnBrk="1" hangingPunct="1"/>
              <a:t>1</a:t>
            </a:fld>
            <a:endParaRPr lang="en-US" altLang="en-US">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Tracy</a:t>
            </a:r>
          </a:p>
        </p:txBody>
      </p:sp>
    </p:spTree>
    <p:extLst>
      <p:ext uri="{BB962C8B-B14F-4D97-AF65-F5344CB8AC3E}">
        <p14:creationId xmlns:p14="http://schemas.microsoft.com/office/powerpoint/2010/main" val="36020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620654-D12E-4D8C-86C1-3CCFFBE5D18A}" type="slidenum">
              <a:rPr lang="en-US" altLang="en-US">
                <a:solidFill>
                  <a:srgbClr val="000000"/>
                </a:solidFill>
              </a:rPr>
              <a:pPr eaLnBrk="1" hangingPunct="1"/>
              <a:t>5</a:t>
            </a:fld>
            <a:endParaRPr lang="en-US" altLang="en-US">
              <a:solidFill>
                <a:srgbClr val="000000"/>
              </a:solidFill>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Tracy</a:t>
            </a:r>
          </a:p>
        </p:txBody>
      </p:sp>
    </p:spTree>
    <p:extLst>
      <p:ext uri="{BB962C8B-B14F-4D97-AF65-F5344CB8AC3E}">
        <p14:creationId xmlns:p14="http://schemas.microsoft.com/office/powerpoint/2010/main" val="2273833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4FE492-3E12-4253-8F6A-F498AEE116D2}" type="slidenum">
              <a:rPr lang="en-US" altLang="en-US">
                <a:solidFill>
                  <a:srgbClr val="000000"/>
                </a:solidFill>
              </a:rPr>
              <a:pPr eaLnBrk="1" hangingPunct="1"/>
              <a:t>7</a:t>
            </a:fld>
            <a:endParaRPr lang="en-US" altLang="en-US">
              <a:solidFill>
                <a:srgbClr val="000000"/>
              </a:solidFill>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Tracy</a:t>
            </a:r>
          </a:p>
        </p:txBody>
      </p:sp>
    </p:spTree>
    <p:extLst>
      <p:ext uri="{BB962C8B-B14F-4D97-AF65-F5344CB8AC3E}">
        <p14:creationId xmlns:p14="http://schemas.microsoft.com/office/powerpoint/2010/main" val="2116719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50A5DD-8A6C-434B-BB7E-EE87B7E900D3}" type="slidenum">
              <a:rPr lang="en-US" altLang="en-US"/>
              <a:pPr eaLnBrk="1" hangingPunct="1"/>
              <a:t>10</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Tracy</a:t>
            </a:r>
          </a:p>
        </p:txBody>
      </p:sp>
    </p:spTree>
    <p:extLst>
      <p:ext uri="{BB962C8B-B14F-4D97-AF65-F5344CB8AC3E}">
        <p14:creationId xmlns:p14="http://schemas.microsoft.com/office/powerpoint/2010/main" val="512423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1D26BF5-4F0A-435E-BDD9-7B2CA32FF393}"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60252526"/>
      </p:ext>
    </p:extLst>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a:solidFill>
                <a:srgbClr val="000000"/>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a:solidFill>
                <a:srgbClr val="000000"/>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fontAlgn="base">
              <a:spcBef>
                <a:spcPct val="0"/>
              </a:spcBef>
              <a:spcAft>
                <a:spcPct val="0"/>
              </a:spcAft>
            </a:pPr>
            <a:fld id="{7A5396C0-40D2-4F78-AF02-18167948E40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166879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a:solidFill>
                <a:srgbClr val="000000"/>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a:solidFill>
                <a:srgbClr val="000000"/>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fontAlgn="base">
              <a:spcBef>
                <a:spcPct val="0"/>
              </a:spcBef>
              <a:spcAft>
                <a:spcPct val="0"/>
              </a:spcAft>
            </a:pPr>
            <a:fld id="{7A5396C0-40D2-4F78-AF02-18167948E40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99277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n-US">
              <a:solidFill>
                <a:srgbClr val="000000"/>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US">
              <a:solidFill>
                <a:srgbClr val="000000"/>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fontAlgn="base">
              <a:spcBef>
                <a:spcPct val="0"/>
              </a:spcBef>
              <a:spcAft>
                <a:spcPct val="0"/>
              </a:spcAft>
            </a:pPr>
            <a:fld id="{7A5396C0-40D2-4F78-AF02-18167948E40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900113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n-US">
              <a:solidFill>
                <a:srgbClr val="000000"/>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US">
              <a:solidFill>
                <a:srgbClr val="000000"/>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fontAlgn="base">
              <a:spcBef>
                <a:spcPct val="0"/>
              </a:spcBef>
              <a:spcAft>
                <a:spcPct val="0"/>
              </a:spcAft>
            </a:pPr>
            <a:fld id="{7A5396C0-40D2-4F78-AF02-18167948E40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42961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n-US">
              <a:solidFill>
                <a:srgbClr val="000000"/>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US">
              <a:solidFill>
                <a:srgbClr val="000000"/>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fontAlgn="base">
              <a:spcBef>
                <a:spcPct val="0"/>
              </a:spcBef>
              <a:spcAft>
                <a:spcPct val="0"/>
              </a:spcAft>
            </a:pPr>
            <a:fld id="{7A5396C0-40D2-4F78-AF02-18167948E40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4130466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F6A869-F7CE-4715-B422-17332E3B01D1}"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95826424"/>
      </p:ext>
    </p:extLst>
  </p:cSld>
  <p:clrMapOvr>
    <a:masterClrMapping/>
  </p:clrMapOvr>
  <p:transition spd="slow">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68B6FC-DF8A-4843-9422-50D58F2BD6F2}"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99820435"/>
      </p:ext>
    </p:extLst>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822D14-ED25-43EA-96D3-AF2D63ED33CF}"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62434804"/>
      </p:ext>
    </p:extLst>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DD2270-9F0A-46A2-8081-27CD6675CC65}"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06788107"/>
      </p:ext>
    </p:extLst>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A87116F-0979-4B56-A4A9-288D6B3148EB}"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01654334"/>
      </p:ext>
    </p:extLst>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70AF483-AB50-40B0-B037-3F8F1BD4EDFC}"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08855363"/>
      </p:ext>
    </p:extLst>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942474C-B6EA-4502-A820-551BB64796E7}"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10523947"/>
      </p:ext>
    </p:extLst>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8B2046B-F1B2-42DC-A936-731239D544FF}"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33385930"/>
      </p:ext>
    </p:extLst>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2FA1356-E80A-4651-9E86-3B63F29AD23F}"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65095087"/>
      </p:ext>
    </p:extLst>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BE010C5-960F-42C9-A01E-35509C44442A}"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16994976"/>
      </p:ext>
    </p:extLst>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n-US">
              <a:solidFill>
                <a:srgbClr val="000000"/>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fontAlgn="base">
              <a:spcBef>
                <a:spcPct val="0"/>
              </a:spcBef>
              <a:spcAft>
                <a:spcPct val="0"/>
              </a:spcAft>
            </a:pPr>
            <a:fld id="{7A5396C0-40D2-4F78-AF02-18167948E40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55059282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transition spd="slow">
    <p:fade/>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lasszone.com/books/lnetwork_gr07/index.cfm" TargetMode="External"/><Relationship Id="rId2" Type="http://schemas.openxmlformats.org/officeDocument/2006/relationships/hyperlink" Target="https://www.dgppublishing.com/grammar.php"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bmsjohnson.weebly.com/" TargetMode="External"/><Relationship Id="rId2" Type="http://schemas.openxmlformats.org/officeDocument/2006/relationships/hyperlink" Target="mailto:lea.Johnson@bufordcityschools.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2209800" y="2568576"/>
            <a:ext cx="7772400" cy="1031875"/>
          </a:xfrm>
        </p:spPr>
        <p:txBody>
          <a:bodyPr>
            <a:normAutofit fontScale="90000"/>
          </a:bodyPr>
          <a:lstStyle/>
          <a:p>
            <a:pPr eaLnBrk="1" hangingPunct="1">
              <a:defRPr/>
            </a:pPr>
            <a:r>
              <a:rPr lang="en-US" sz="7200" b="1" dirty="0">
                <a:solidFill>
                  <a:srgbClr val="009900"/>
                </a:solidFill>
                <a:effectLst>
                  <a:outerShdw blurRad="38100" dist="38100" dir="2700000" algn="tl">
                    <a:srgbClr val="000000"/>
                  </a:outerShdw>
                </a:effectLst>
                <a:latin typeface="Kristen ITC" pitchFamily="66" charset="0"/>
              </a:rPr>
              <a:t>7th Grade </a:t>
            </a:r>
            <a:br>
              <a:rPr lang="en-US" sz="7200" b="1" dirty="0">
                <a:solidFill>
                  <a:srgbClr val="009900"/>
                </a:solidFill>
                <a:effectLst>
                  <a:outerShdw blurRad="38100" dist="38100" dir="2700000" algn="tl">
                    <a:srgbClr val="000000"/>
                  </a:outerShdw>
                </a:effectLst>
                <a:latin typeface="Kristen ITC" pitchFamily="66" charset="0"/>
              </a:rPr>
            </a:br>
            <a:r>
              <a:rPr lang="en-US" sz="7200" b="1" dirty="0">
                <a:solidFill>
                  <a:srgbClr val="009900"/>
                </a:solidFill>
                <a:effectLst>
                  <a:outerShdw blurRad="38100" dist="38100" dir="2700000" algn="tl">
                    <a:srgbClr val="000000"/>
                  </a:outerShdw>
                </a:effectLst>
                <a:latin typeface="Kristen ITC" pitchFamily="66" charset="0"/>
              </a:rPr>
              <a:t>Language Arts</a:t>
            </a:r>
          </a:p>
        </p:txBody>
      </p:sp>
      <p:sp>
        <p:nvSpPr>
          <p:cNvPr id="30723" name="Rectangle 3"/>
          <p:cNvSpPr>
            <a:spLocks noGrp="1" noChangeArrowheads="1"/>
          </p:cNvSpPr>
          <p:nvPr>
            <p:ph type="subTitle" idx="1"/>
          </p:nvPr>
        </p:nvSpPr>
        <p:spPr>
          <a:xfrm>
            <a:off x="2743200" y="2667000"/>
            <a:ext cx="6400800" cy="3048000"/>
          </a:xfrm>
        </p:spPr>
        <p:txBody>
          <a:bodyPr/>
          <a:lstStyle/>
          <a:p>
            <a:pPr eaLnBrk="1" hangingPunct="1">
              <a:lnSpc>
                <a:spcPct val="80000"/>
              </a:lnSpc>
            </a:pPr>
            <a:endParaRPr lang="en-US" altLang="en-US" smtClean="0">
              <a:latin typeface="Antique Olive Compact" pitchFamily="34" charset="0"/>
            </a:endParaRPr>
          </a:p>
          <a:p>
            <a:pPr eaLnBrk="1" hangingPunct="1">
              <a:lnSpc>
                <a:spcPct val="80000"/>
              </a:lnSpc>
            </a:pPr>
            <a:endParaRPr lang="en-US" altLang="en-US" smtClean="0">
              <a:latin typeface="Antique Olive Compact" pitchFamily="34" charset="0"/>
            </a:endParaRPr>
          </a:p>
          <a:p>
            <a:pPr eaLnBrk="1" hangingPunct="1">
              <a:lnSpc>
                <a:spcPct val="80000"/>
              </a:lnSpc>
            </a:pPr>
            <a:endParaRPr lang="en-US" altLang="en-US" smtClean="0">
              <a:latin typeface="Antique Olive Compact" pitchFamily="34" charset="0"/>
            </a:endParaRPr>
          </a:p>
        </p:txBody>
      </p:sp>
      <p:sp>
        <p:nvSpPr>
          <p:cNvPr id="30724" name="Text Box 4"/>
          <p:cNvSpPr txBox="1">
            <a:spLocks noChangeArrowheads="1"/>
          </p:cNvSpPr>
          <p:nvPr/>
        </p:nvSpPr>
        <p:spPr bwMode="auto">
          <a:xfrm>
            <a:off x="2362200" y="646113"/>
            <a:ext cx="7086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solidFill>
                <a:srgbClr val="000000"/>
              </a:solidFill>
            </a:endParaRPr>
          </a:p>
        </p:txBody>
      </p:sp>
      <p:sp>
        <p:nvSpPr>
          <p:cNvPr id="51205" name="Rectangle 5"/>
          <p:cNvSpPr>
            <a:spLocks noChangeArrowheads="1"/>
          </p:cNvSpPr>
          <p:nvPr/>
        </p:nvSpPr>
        <p:spPr bwMode="auto">
          <a:xfrm>
            <a:off x="2286000" y="685800"/>
            <a:ext cx="7620000" cy="609600"/>
          </a:xfrm>
          <a:prstGeom prst="rect">
            <a:avLst/>
          </a:prstGeom>
          <a:noFill/>
          <a:ln w="9525">
            <a:noFill/>
            <a:miter lim="800000"/>
            <a:headEnd/>
            <a:tailEnd/>
          </a:ln>
          <a:effectLst/>
        </p:spPr>
        <p:txBody>
          <a:bodyPr>
            <a:spAutoFit/>
          </a:bodyPr>
          <a:lstStyle/>
          <a:p>
            <a:pPr algn="ctr" fontAlgn="base">
              <a:spcBef>
                <a:spcPct val="0"/>
              </a:spcBef>
              <a:spcAft>
                <a:spcPct val="0"/>
              </a:spcAft>
              <a:defRPr/>
            </a:pPr>
            <a:endParaRPr lang="en-US" sz="3400">
              <a:solidFill>
                <a:srgbClr val="009900"/>
              </a:solidFill>
              <a:effectLst>
                <a:outerShdw blurRad="38100" dist="38100" dir="2700000" algn="tl">
                  <a:srgbClr val="000000"/>
                </a:outerShdw>
              </a:effectLst>
            </a:endParaRPr>
          </a:p>
        </p:txBody>
      </p:sp>
    </p:spTree>
    <p:extLst>
      <p:ext uri="{BB962C8B-B14F-4D97-AF65-F5344CB8AC3E}">
        <p14:creationId xmlns:p14="http://schemas.microsoft.com/office/powerpoint/2010/main" val="3733559404"/>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81200" y="809626"/>
            <a:ext cx="8229600" cy="608013"/>
          </a:xfrm>
        </p:spPr>
        <p:txBody>
          <a:bodyPr>
            <a:noAutofit/>
          </a:bodyPr>
          <a:lstStyle/>
          <a:p>
            <a:pPr eaLnBrk="1" hangingPunct="1"/>
            <a:r>
              <a:rPr lang="en-US" altLang="en-US" b="1" dirty="0" smtClean="0">
                <a:solidFill>
                  <a:srgbClr val="009900"/>
                </a:solidFill>
                <a:latin typeface="Arial Unicode MS" panose="020B0604020202020204" pitchFamily="34" charset="-128"/>
              </a:rPr>
              <a:t>Grading Weights:</a:t>
            </a:r>
            <a:r>
              <a:rPr lang="en-US" altLang="en-US" dirty="0" smtClean="0">
                <a:solidFill>
                  <a:srgbClr val="009900"/>
                </a:solidFill>
                <a:latin typeface="Antique Olive Compact" pitchFamily="34" charset="0"/>
              </a:rPr>
              <a:t>	</a:t>
            </a:r>
          </a:p>
        </p:txBody>
      </p:sp>
      <p:sp>
        <p:nvSpPr>
          <p:cNvPr id="34819" name="Rectangle 3"/>
          <p:cNvSpPr>
            <a:spLocks noGrp="1" noChangeArrowheads="1"/>
          </p:cNvSpPr>
          <p:nvPr>
            <p:ph idx="1"/>
          </p:nvPr>
        </p:nvSpPr>
        <p:spPr>
          <a:xfrm>
            <a:off x="1981200" y="1719943"/>
            <a:ext cx="8915400" cy="3777622"/>
          </a:xfrm>
        </p:spPr>
        <p:txBody>
          <a:bodyPr>
            <a:normAutofit fontScale="92500"/>
          </a:bodyPr>
          <a:lstStyle/>
          <a:p>
            <a:pPr eaLnBrk="1" hangingPunct="1">
              <a:buFontTx/>
              <a:buNone/>
            </a:pPr>
            <a:endParaRPr lang="en-US" altLang="en-US" sz="3200" dirty="0" smtClean="0">
              <a:latin typeface="Antique Olive Compact" pitchFamily="34" charset="0"/>
            </a:endParaRPr>
          </a:p>
          <a:p>
            <a:pPr eaLnBrk="1" hangingPunct="1"/>
            <a:r>
              <a:rPr lang="en-US" altLang="en-US" sz="3200" dirty="0" smtClean="0">
                <a:latin typeface="Antique Olive Compact" pitchFamily="34" charset="0"/>
              </a:rPr>
              <a:t>Summative Assessments: 			 		50%</a:t>
            </a:r>
          </a:p>
          <a:p>
            <a:pPr eaLnBrk="1" hangingPunct="1">
              <a:buFontTx/>
              <a:buNone/>
            </a:pPr>
            <a:r>
              <a:rPr lang="en-US" altLang="en-US" sz="3200" dirty="0" smtClean="0">
                <a:latin typeface="Antique Olive Compact" pitchFamily="34" charset="0"/>
              </a:rPr>
              <a:t>      (Tests, Projects, Papers, Performance Tasks)</a:t>
            </a:r>
          </a:p>
          <a:p>
            <a:pPr eaLnBrk="1" hangingPunct="1"/>
            <a:r>
              <a:rPr lang="en-US" altLang="en-US" sz="3200" dirty="0" smtClean="0">
                <a:latin typeface="Antique Olive Compact" pitchFamily="34" charset="0"/>
              </a:rPr>
              <a:t>Formative Assessments: 					35%</a:t>
            </a:r>
          </a:p>
          <a:p>
            <a:pPr marL="0" indent="0" eaLnBrk="1" hangingPunct="1">
              <a:buNone/>
            </a:pPr>
            <a:r>
              <a:rPr lang="en-US" altLang="en-US" sz="3200" dirty="0" smtClean="0">
                <a:latin typeface="Antique Olive Compact" pitchFamily="34" charset="0"/>
              </a:rPr>
              <a:t>      (Daily Work, Homework, Quizzes)	</a:t>
            </a:r>
          </a:p>
          <a:p>
            <a:pPr eaLnBrk="1" hangingPunct="1"/>
            <a:r>
              <a:rPr lang="en-US" altLang="en-US" sz="3200" dirty="0" smtClean="0">
                <a:latin typeface="Antique Olive Compact" pitchFamily="34" charset="0"/>
              </a:rPr>
              <a:t>Nine Week</a:t>
            </a:r>
            <a:r>
              <a:rPr lang="en-US" altLang="en-US" sz="3200" dirty="0" smtClean="0">
                <a:latin typeface="Antique Olive Compact" pitchFamily="34" charset="0"/>
              </a:rPr>
              <a:t> </a:t>
            </a:r>
            <a:r>
              <a:rPr lang="en-US" altLang="en-US" sz="3200" dirty="0" smtClean="0">
                <a:latin typeface="Antique Olive Compact" pitchFamily="34" charset="0"/>
              </a:rPr>
              <a:t>Benchmark Test				  	15%</a:t>
            </a:r>
          </a:p>
          <a:p>
            <a:pPr eaLnBrk="1" hangingPunct="1">
              <a:buFontTx/>
              <a:buNone/>
            </a:pPr>
            <a:endParaRPr lang="en-US" altLang="en-US" dirty="0" smtClean="0">
              <a:latin typeface="Antique Olive Compact" pitchFamily="34" charset="0"/>
            </a:endParaRPr>
          </a:p>
          <a:p>
            <a:pPr eaLnBrk="1" hangingPunct="1"/>
            <a:endParaRPr lang="en-US" altLang="en-US" dirty="0" smtClean="0">
              <a:latin typeface="Antique Olive Compact" pitchFamily="34" charset="0"/>
            </a:endParaRPr>
          </a:p>
        </p:txBody>
      </p:sp>
    </p:spTree>
    <p:extLst>
      <p:ext uri="{BB962C8B-B14F-4D97-AF65-F5344CB8AC3E}">
        <p14:creationId xmlns:p14="http://schemas.microsoft.com/office/powerpoint/2010/main" val="780009183"/>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79775" y="623888"/>
            <a:ext cx="8912225" cy="1281112"/>
          </a:xfrm>
        </p:spPr>
        <p:txBody>
          <a:bodyPr>
            <a:normAutofit/>
          </a:bodyPr>
          <a:lstStyle/>
          <a:p>
            <a:r>
              <a:rPr lang="en-US" sz="3200" b="1" dirty="0" smtClean="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Tips For Parents</a:t>
            </a:r>
            <a:endParaRPr lang="en-US" sz="3200" b="1"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4294967295"/>
          </p:nvPr>
        </p:nvSpPr>
        <p:spPr>
          <a:xfrm>
            <a:off x="201769" y="1280160"/>
            <a:ext cx="11990231" cy="5303520"/>
          </a:xfrm>
        </p:spPr>
        <p:txBody>
          <a:bodyPr>
            <a:noAutofit/>
          </a:bodyPr>
          <a:lstStyle/>
          <a:p>
            <a:pPr lvl="1"/>
            <a:r>
              <a:rPr lang="en-US" sz="2000" b="1" dirty="0" smtClean="0"/>
              <a:t>Grammar: </a:t>
            </a:r>
            <a:r>
              <a:rPr lang="en-US" sz="2000" b="1" dirty="0" smtClean="0">
                <a:hlinkClick r:id="rId2"/>
              </a:rPr>
              <a:t>https://www.dgppublishing.com/grammar.php</a:t>
            </a:r>
            <a:r>
              <a:rPr lang="en-US" sz="2000" b="1" dirty="0"/>
              <a:t> </a:t>
            </a:r>
            <a:r>
              <a:rPr lang="en-US" sz="2000" b="1" dirty="0" smtClean="0">
                <a:hlinkClick r:id="rId3"/>
              </a:rPr>
              <a:t>http://classzone.com/books/lnetwork_gr07/index.cfm</a:t>
            </a:r>
            <a:endParaRPr lang="en-US" sz="2000" b="1" dirty="0" smtClean="0"/>
          </a:p>
          <a:p>
            <a:pPr marL="457200" lvl="1" indent="0">
              <a:buNone/>
            </a:pPr>
            <a:endParaRPr lang="en-US" sz="2000" b="1" dirty="0" smtClean="0"/>
          </a:p>
          <a:p>
            <a:pPr lvl="1"/>
            <a:r>
              <a:rPr lang="en-US" sz="2000" b="1" dirty="0" smtClean="0"/>
              <a:t>Independent Reading Comprehension Questions:</a:t>
            </a:r>
          </a:p>
          <a:p>
            <a:pPr marL="457200" lvl="1" indent="0">
              <a:buNone/>
            </a:pPr>
            <a:r>
              <a:rPr lang="en-US" sz="2000" b="1" dirty="0"/>
              <a:t>	</a:t>
            </a:r>
            <a:r>
              <a:rPr lang="en-US" sz="2000" b="1" dirty="0" smtClean="0"/>
              <a:t>What is the exposition of your book (setting, central conflict, characters)?</a:t>
            </a:r>
          </a:p>
          <a:p>
            <a:pPr marL="457200" lvl="1" indent="0">
              <a:buNone/>
            </a:pPr>
            <a:r>
              <a:rPr lang="en-US" sz="2000" b="1" dirty="0"/>
              <a:t>	</a:t>
            </a:r>
            <a:r>
              <a:rPr lang="en-US" sz="2000" b="1" dirty="0" smtClean="0"/>
              <a:t>Use adjectives to describe your main character.  What is his/her personality?</a:t>
            </a:r>
          </a:p>
          <a:p>
            <a:pPr marL="457200" lvl="1" indent="0">
              <a:buNone/>
            </a:pPr>
            <a:r>
              <a:rPr lang="en-US" sz="2000" b="1" dirty="0"/>
              <a:t>	</a:t>
            </a:r>
            <a:r>
              <a:rPr lang="en-US" sz="2000" b="1" dirty="0" smtClean="0"/>
              <a:t>What are some interesting events that have happened?  Did anything surprise you?</a:t>
            </a:r>
          </a:p>
          <a:p>
            <a:pPr marL="457200" lvl="1" indent="0">
              <a:buNone/>
            </a:pPr>
            <a:r>
              <a:rPr lang="en-US" sz="2000" b="1" dirty="0"/>
              <a:t>	</a:t>
            </a:r>
            <a:r>
              <a:rPr lang="en-US" sz="2000" b="1" dirty="0" smtClean="0"/>
              <a:t>What is an internal or external conflict in your book?</a:t>
            </a:r>
          </a:p>
          <a:p>
            <a:pPr marL="457200" lvl="1" indent="0">
              <a:buNone/>
            </a:pPr>
            <a:r>
              <a:rPr lang="en-US" sz="2000" b="1" dirty="0"/>
              <a:t>	</a:t>
            </a:r>
            <a:r>
              <a:rPr lang="en-US" sz="2000" b="1" dirty="0" smtClean="0"/>
              <a:t>What is the theme or life lesson?</a:t>
            </a:r>
          </a:p>
          <a:p>
            <a:pPr marL="457200" lvl="1" indent="0">
              <a:buNone/>
            </a:pPr>
            <a:r>
              <a:rPr lang="en-US" sz="2000" b="1" dirty="0" smtClean="0"/>
              <a:t>	Is there any foreshadowing (hints about the future) that helped you make predictions?</a:t>
            </a:r>
          </a:p>
          <a:p>
            <a:pPr marL="457200" lvl="1" indent="0">
              <a:buNone/>
            </a:pPr>
            <a:endParaRPr lang="en-US" sz="2000" b="1" dirty="0" smtClean="0"/>
          </a:p>
          <a:p>
            <a:pPr lvl="1"/>
            <a:r>
              <a:rPr lang="en-US" sz="2000" b="1" dirty="0" smtClean="0"/>
              <a:t>Check teacher’s website regularly (www.bufordms.org/teams/7</a:t>
            </a:r>
            <a:r>
              <a:rPr lang="en-US" sz="2000" b="1" baseline="30000" dirty="0" smtClean="0"/>
              <a:t>th</a:t>
            </a:r>
            <a:r>
              <a:rPr lang="en-US" sz="2000" b="1" dirty="0" smtClean="0"/>
              <a:t> grade)</a:t>
            </a:r>
            <a:endParaRPr lang="en-US" sz="2000" dirty="0"/>
          </a:p>
        </p:txBody>
      </p:sp>
    </p:spTree>
    <p:extLst>
      <p:ext uri="{BB962C8B-B14F-4D97-AF65-F5344CB8AC3E}">
        <p14:creationId xmlns:p14="http://schemas.microsoft.com/office/powerpoint/2010/main" val="3437252163"/>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65477"/>
          </a:xfrm>
        </p:spPr>
        <p:txBody>
          <a:bodyPr>
            <a:normAutofit/>
          </a:bodyPr>
          <a:lstStyle/>
          <a:p>
            <a:r>
              <a:rPr lang="en-US" sz="3200" b="1" dirty="0">
                <a:solidFill>
                  <a:srgbClr val="00B050"/>
                </a:solidFill>
              </a:rPr>
              <a:t>Mrs. Johnson, Seventh Grade Language Arts</a:t>
            </a:r>
          </a:p>
        </p:txBody>
      </p:sp>
      <p:sp>
        <p:nvSpPr>
          <p:cNvPr id="3" name="Content Placeholder 2"/>
          <p:cNvSpPr>
            <a:spLocks noGrp="1"/>
          </p:cNvSpPr>
          <p:nvPr>
            <p:ph idx="1"/>
          </p:nvPr>
        </p:nvSpPr>
        <p:spPr>
          <a:xfrm>
            <a:off x="2589212" y="1489587"/>
            <a:ext cx="8915400" cy="4421635"/>
          </a:xfrm>
        </p:spPr>
        <p:txBody>
          <a:bodyPr>
            <a:normAutofit/>
          </a:bodyPr>
          <a:lstStyle/>
          <a:p>
            <a:r>
              <a:rPr lang="en-US" sz="2400" dirty="0" smtClean="0"/>
              <a:t>17</a:t>
            </a:r>
            <a:r>
              <a:rPr lang="en-US" sz="2400" baseline="30000" dirty="0" smtClean="0"/>
              <a:t>th</a:t>
            </a:r>
            <a:r>
              <a:rPr lang="en-US" sz="2400" dirty="0" smtClean="0"/>
              <a:t> </a:t>
            </a:r>
            <a:r>
              <a:rPr lang="en-US" sz="2400" dirty="0" smtClean="0"/>
              <a:t>Year at BMS teaching Language Arts</a:t>
            </a:r>
            <a:endParaRPr lang="en-US" sz="2400" dirty="0"/>
          </a:p>
          <a:p>
            <a:r>
              <a:rPr lang="en-US" sz="2400" dirty="0" smtClean="0"/>
              <a:t> Undergraduate Degree in Journalism from Georgia Southern University</a:t>
            </a:r>
          </a:p>
          <a:p>
            <a:r>
              <a:rPr lang="en-US" sz="2400" dirty="0" smtClean="0"/>
              <a:t>Post Baccalaureate work for teacher certification and Masters in Education from University of North Georgia </a:t>
            </a:r>
            <a:endParaRPr lang="en-US" sz="2400" dirty="0"/>
          </a:p>
          <a:p>
            <a:r>
              <a:rPr lang="en-US" sz="2400" dirty="0" smtClean="0"/>
              <a:t>Education Specialist in Curriculum and Instruction from Piedmont College</a:t>
            </a:r>
          </a:p>
          <a:p>
            <a:r>
              <a:rPr lang="en-US" sz="2400" dirty="0" smtClean="0"/>
              <a:t>Reading Endorsement</a:t>
            </a:r>
          </a:p>
          <a:p>
            <a:r>
              <a:rPr lang="en-US" sz="2400" dirty="0" smtClean="0"/>
              <a:t>Gifted Endorsement</a:t>
            </a:r>
            <a:endParaRPr lang="en-US" sz="2400"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My Family</a:t>
            </a:r>
            <a:endParaRPr lang="en-US" b="1" dirty="0">
              <a:solidFill>
                <a:srgbClr val="00B050"/>
              </a:solidFill>
            </a:endParaRPr>
          </a:p>
        </p:txBody>
      </p:sp>
      <p:sp>
        <p:nvSpPr>
          <p:cNvPr id="3" name="Content Placeholder 2"/>
          <p:cNvSpPr>
            <a:spLocks noGrp="1"/>
          </p:cNvSpPr>
          <p:nvPr>
            <p:ph sz="half" idx="1"/>
          </p:nvPr>
        </p:nvSpPr>
        <p:spPr>
          <a:xfrm>
            <a:off x="1219200" y="1436914"/>
            <a:ext cx="5451890" cy="4593772"/>
          </a:xfrm>
        </p:spPr>
        <p:txBody>
          <a:bodyPr>
            <a:normAutofit/>
          </a:bodyPr>
          <a:lstStyle/>
          <a:p>
            <a:endParaRPr lang="en-US" dirty="0" smtClean="0"/>
          </a:p>
          <a:p>
            <a:r>
              <a:rPr lang="en-US" sz="1900" dirty="0" smtClean="0"/>
              <a:t>Married to my college sweetheart, Wayne Johnson for </a:t>
            </a:r>
            <a:r>
              <a:rPr lang="en-US" sz="1900" dirty="0" smtClean="0"/>
              <a:t>38 </a:t>
            </a:r>
            <a:r>
              <a:rPr lang="en-US" sz="1900" dirty="0" smtClean="0"/>
              <a:t>years</a:t>
            </a:r>
          </a:p>
          <a:p>
            <a:r>
              <a:rPr lang="en-US" sz="1900" dirty="0" smtClean="0"/>
              <a:t>Wayne is Congregational Pastor at First Baptist Church of Buford</a:t>
            </a:r>
          </a:p>
          <a:p>
            <a:r>
              <a:rPr lang="en-US" sz="1900" dirty="0" smtClean="0"/>
              <a:t>Two children:  Ashley and Matthew</a:t>
            </a:r>
          </a:p>
          <a:p>
            <a:r>
              <a:rPr lang="en-US" sz="1900" dirty="0" smtClean="0"/>
              <a:t>Ashley is dance teacher and choreographer at Buford High School.  She is married to Bryant </a:t>
            </a:r>
            <a:r>
              <a:rPr lang="en-US" sz="1900" dirty="0" smtClean="0"/>
              <a:t>Smith.</a:t>
            </a:r>
            <a:endParaRPr lang="en-US" sz="1900" dirty="0" smtClean="0"/>
          </a:p>
          <a:p>
            <a:r>
              <a:rPr lang="en-US" sz="1900" dirty="0" smtClean="0"/>
              <a:t>Matthew </a:t>
            </a:r>
            <a:r>
              <a:rPr lang="en-US" sz="1900" dirty="0" smtClean="0"/>
              <a:t>is P.E. teacher at Buford </a:t>
            </a:r>
            <a:r>
              <a:rPr lang="en-US" sz="1900" dirty="0" err="1" smtClean="0"/>
              <a:t>Acadeny</a:t>
            </a:r>
            <a:r>
              <a:rPr lang="en-US" sz="1900" dirty="0" smtClean="0"/>
              <a:t> </a:t>
            </a:r>
            <a:r>
              <a:rPr lang="en-US" sz="1900" dirty="0" smtClean="0"/>
              <a:t>and  is the cross country coach at Buford High School</a:t>
            </a:r>
            <a:r>
              <a:rPr lang="en-US" dirty="0" smtClean="0"/>
              <a:t>.  He is married to Tia, who is also a runner.</a:t>
            </a:r>
          </a:p>
          <a:p>
            <a:pPr marL="0" indent="0">
              <a:buNone/>
            </a:pPr>
            <a:endParaRPr lang="en-US" dirty="0" smtClean="0"/>
          </a:p>
          <a:p>
            <a:pPr marL="0" indent="0">
              <a:buNone/>
            </a:pPr>
            <a:endParaRPr lang="en-US"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7191375" y="2491462"/>
            <a:ext cx="4313238" cy="3046652"/>
          </a:xfrm>
        </p:spPr>
      </p:pic>
    </p:spTree>
    <p:extLst>
      <p:ext uri="{BB962C8B-B14F-4D97-AF65-F5344CB8AC3E}">
        <p14:creationId xmlns:p14="http://schemas.microsoft.com/office/powerpoint/2010/main" val="360790185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Contact Information for Mrs. Johnson</a:t>
            </a:r>
            <a:endParaRPr lang="en-US" sz="3200" b="1"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Content Placeholder 3"/>
          <p:cNvSpPr>
            <a:spLocks noGrp="1"/>
          </p:cNvSpPr>
          <p:nvPr>
            <p:ph idx="1"/>
          </p:nvPr>
        </p:nvSpPr>
        <p:spPr/>
        <p:txBody>
          <a:bodyPr>
            <a:normAutofit/>
          </a:bodyPr>
          <a:lstStyle/>
          <a:p>
            <a:r>
              <a:rPr lang="en-US" sz="2800" dirty="0" smtClean="0"/>
              <a:t>Email:</a:t>
            </a:r>
          </a:p>
          <a:p>
            <a:pPr marL="0" indent="0">
              <a:buNone/>
            </a:pPr>
            <a:r>
              <a:rPr lang="en-US" sz="2800" dirty="0" smtClean="0">
                <a:hlinkClick r:id="rId2"/>
              </a:rPr>
              <a:t>lea.Johnson@bufordcityschools.org</a:t>
            </a:r>
            <a:endParaRPr lang="en-US" sz="2800" dirty="0" smtClean="0"/>
          </a:p>
          <a:p>
            <a:pPr marL="0" indent="0">
              <a:buNone/>
            </a:pPr>
            <a:endParaRPr lang="en-US" sz="2800" dirty="0" smtClean="0"/>
          </a:p>
          <a:p>
            <a:r>
              <a:rPr lang="en-US" sz="2800" dirty="0" smtClean="0"/>
              <a:t>Teacher Website:</a:t>
            </a:r>
          </a:p>
          <a:p>
            <a:pPr marL="0" indent="0">
              <a:buNone/>
            </a:pPr>
            <a:r>
              <a:rPr lang="en-US" sz="2800" dirty="0" smtClean="0"/>
              <a:t>www.bufordms.org/teams/7thgrade/Lea Johnson</a:t>
            </a:r>
          </a:p>
          <a:p>
            <a:pPr marL="0" indent="0">
              <a:buNone/>
            </a:pPr>
            <a:r>
              <a:rPr lang="en-US" sz="2800" dirty="0">
                <a:hlinkClick r:id="rId3"/>
              </a:rPr>
              <a:t>http://bmsjohnson.weebly.com</a:t>
            </a:r>
            <a:r>
              <a:rPr lang="en-US" sz="2800" dirty="0" smtClean="0">
                <a:hlinkClick r:id="rId3"/>
              </a:rPr>
              <a:t>/</a:t>
            </a:r>
            <a:endParaRPr lang="en-US" sz="2800" dirty="0" smtClean="0"/>
          </a:p>
          <a:p>
            <a:pPr marL="0" indent="0">
              <a:buNone/>
            </a:pPr>
            <a:endParaRPr lang="en-US" sz="2800" dirty="0" smtClean="0"/>
          </a:p>
        </p:txBody>
      </p:sp>
    </p:spTree>
    <p:extLst>
      <p:ext uri="{BB962C8B-B14F-4D97-AF65-F5344CB8AC3E}">
        <p14:creationId xmlns:p14="http://schemas.microsoft.com/office/powerpoint/2010/main" val="218784813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981200" y="228601"/>
            <a:ext cx="8229600" cy="606425"/>
          </a:xfrm>
        </p:spPr>
        <p:txBody>
          <a:bodyPr>
            <a:normAutofit fontScale="90000"/>
          </a:bodyPr>
          <a:lstStyle/>
          <a:p>
            <a:pPr eaLnBrk="1" hangingPunct="1"/>
            <a:r>
              <a:rPr lang="en-US" altLang="en-US" b="1" dirty="0" smtClean="0">
                <a:solidFill>
                  <a:srgbClr val="009900"/>
                </a:solidFill>
                <a:latin typeface="Arial Unicode MS" panose="020B0604020202020204" pitchFamily="34" charset="-128"/>
              </a:rPr>
              <a:t>Overview</a:t>
            </a:r>
          </a:p>
        </p:txBody>
      </p:sp>
      <p:sp>
        <p:nvSpPr>
          <p:cNvPr id="32771" name="Rectangle 3"/>
          <p:cNvSpPr>
            <a:spLocks noGrp="1" noChangeArrowheads="1"/>
          </p:cNvSpPr>
          <p:nvPr>
            <p:ph idx="1"/>
          </p:nvPr>
        </p:nvSpPr>
        <p:spPr>
          <a:xfrm>
            <a:off x="1828800" y="835026"/>
            <a:ext cx="8229600" cy="6022974"/>
          </a:xfrm>
        </p:spPr>
        <p:txBody>
          <a:bodyPr>
            <a:normAutofit/>
          </a:bodyPr>
          <a:lstStyle/>
          <a:p>
            <a:pPr eaLnBrk="1" hangingPunct="1">
              <a:lnSpc>
                <a:spcPct val="80000"/>
              </a:lnSpc>
              <a:buFontTx/>
              <a:buNone/>
            </a:pPr>
            <a:endParaRPr lang="en-US" altLang="en-US" sz="1400" dirty="0">
              <a:latin typeface="Antique Olive Compact" pitchFamily="34" charset="0"/>
            </a:endParaRPr>
          </a:p>
          <a:p>
            <a:pPr eaLnBrk="1" hangingPunct="1">
              <a:lnSpc>
                <a:spcPct val="80000"/>
              </a:lnSpc>
            </a:pPr>
            <a:r>
              <a:rPr lang="en-US" altLang="en-US" dirty="0" smtClean="0">
                <a:latin typeface="Antique Olive Compact" pitchFamily="34" charset="0"/>
              </a:rPr>
              <a:t> 	</a:t>
            </a:r>
            <a:r>
              <a:rPr lang="en-US" altLang="en-US" sz="2800" b="1" dirty="0">
                <a:solidFill>
                  <a:srgbClr val="C00000"/>
                </a:solidFill>
                <a:latin typeface="Antique Olive Compact" pitchFamily="34" charset="0"/>
              </a:rPr>
              <a:t>Grammar and Mechanics</a:t>
            </a:r>
          </a:p>
          <a:p>
            <a:pPr lvl="1" eaLnBrk="1" hangingPunct="1">
              <a:lnSpc>
                <a:spcPct val="80000"/>
              </a:lnSpc>
            </a:pPr>
            <a:r>
              <a:rPr lang="en-US" altLang="en-US" sz="2000" dirty="0">
                <a:latin typeface="Antique Olive Compact" pitchFamily="34" charset="0"/>
              </a:rPr>
              <a:t>Daily Grammar Practice (DGP) </a:t>
            </a:r>
          </a:p>
          <a:p>
            <a:pPr lvl="1" eaLnBrk="1" hangingPunct="1">
              <a:lnSpc>
                <a:spcPct val="80000"/>
              </a:lnSpc>
            </a:pPr>
            <a:r>
              <a:rPr lang="en-US" altLang="en-US" sz="2000" dirty="0">
                <a:latin typeface="Antique Olive Compact" pitchFamily="34" charset="0"/>
              </a:rPr>
              <a:t>Various grammar units throughout the </a:t>
            </a:r>
            <a:r>
              <a:rPr lang="en-US" altLang="en-US" sz="2000" dirty="0" smtClean="0">
                <a:latin typeface="Antique Olive Compact" pitchFamily="34" charset="0"/>
              </a:rPr>
              <a:t>year</a:t>
            </a:r>
          </a:p>
          <a:p>
            <a:pPr lvl="1" eaLnBrk="1" hangingPunct="1">
              <a:lnSpc>
                <a:spcPct val="80000"/>
              </a:lnSpc>
            </a:pPr>
            <a:endParaRPr lang="en-US" altLang="en-US" sz="2000" dirty="0">
              <a:latin typeface="Antique Olive Compact" pitchFamily="34" charset="0"/>
            </a:endParaRPr>
          </a:p>
          <a:p>
            <a:pPr eaLnBrk="1" hangingPunct="1">
              <a:lnSpc>
                <a:spcPct val="80000"/>
              </a:lnSpc>
            </a:pPr>
            <a:r>
              <a:rPr lang="en-US" altLang="en-US" dirty="0" smtClean="0">
                <a:latin typeface="Antique Olive Compact" pitchFamily="34" charset="0"/>
              </a:rPr>
              <a:t>	</a:t>
            </a:r>
            <a:r>
              <a:rPr lang="en-US" altLang="en-US" sz="2800" b="1" dirty="0">
                <a:solidFill>
                  <a:srgbClr val="C00000"/>
                </a:solidFill>
                <a:latin typeface="Antique Olive Compact" pitchFamily="34" charset="0"/>
              </a:rPr>
              <a:t>Literature Units</a:t>
            </a:r>
          </a:p>
          <a:p>
            <a:pPr lvl="1">
              <a:lnSpc>
                <a:spcPct val="80000"/>
              </a:lnSpc>
            </a:pPr>
            <a:r>
              <a:rPr lang="en-US" altLang="en-US" sz="2000" dirty="0">
                <a:latin typeface="Antique Olive Compact" pitchFamily="34" charset="0"/>
              </a:rPr>
              <a:t>Relationships</a:t>
            </a:r>
          </a:p>
          <a:p>
            <a:pPr lvl="1" eaLnBrk="1" hangingPunct="1">
              <a:lnSpc>
                <a:spcPct val="80000"/>
              </a:lnSpc>
            </a:pPr>
            <a:r>
              <a:rPr lang="en-US" altLang="en-US" sz="2000" dirty="0" smtClean="0">
                <a:latin typeface="Antique Olive Compact" pitchFamily="34" charset="0"/>
              </a:rPr>
              <a:t>Accepting Others’ Differences</a:t>
            </a:r>
            <a:endParaRPr lang="en-US" altLang="en-US" sz="1600" dirty="0" smtClean="0">
              <a:latin typeface="Antique Olive Compact" pitchFamily="34" charset="0"/>
            </a:endParaRPr>
          </a:p>
          <a:p>
            <a:pPr lvl="1" eaLnBrk="1" hangingPunct="1">
              <a:lnSpc>
                <a:spcPct val="80000"/>
              </a:lnSpc>
            </a:pPr>
            <a:r>
              <a:rPr lang="en-US" altLang="en-US" sz="2000" dirty="0" smtClean="0">
                <a:latin typeface="Antique Olive Compact" pitchFamily="34" charset="0"/>
              </a:rPr>
              <a:t>Discovery</a:t>
            </a:r>
            <a:endParaRPr lang="en-US" altLang="en-US" sz="2000" dirty="0">
              <a:latin typeface="Antique Olive Compact" pitchFamily="34" charset="0"/>
            </a:endParaRPr>
          </a:p>
          <a:p>
            <a:pPr lvl="1">
              <a:lnSpc>
                <a:spcPct val="80000"/>
              </a:lnSpc>
            </a:pPr>
            <a:r>
              <a:rPr lang="en-US" altLang="en-US" sz="2000" dirty="0">
                <a:latin typeface="Antique Olive Compact" pitchFamily="34" charset="0"/>
              </a:rPr>
              <a:t>Overcoming </a:t>
            </a:r>
            <a:r>
              <a:rPr lang="en-US" altLang="en-US" sz="2000" dirty="0" smtClean="0">
                <a:latin typeface="Antique Olive Compact" pitchFamily="34" charset="0"/>
              </a:rPr>
              <a:t>Challenges or Adversity</a:t>
            </a:r>
          </a:p>
          <a:p>
            <a:pPr lvl="1">
              <a:lnSpc>
                <a:spcPct val="80000"/>
              </a:lnSpc>
            </a:pPr>
            <a:r>
              <a:rPr lang="en-US" altLang="en-US" sz="2000" dirty="0" smtClean="0">
                <a:latin typeface="Antique Olive Compact" pitchFamily="34" charset="0"/>
              </a:rPr>
              <a:t>Each </a:t>
            </a:r>
            <a:r>
              <a:rPr lang="en-US" altLang="en-US" sz="2000" dirty="0">
                <a:latin typeface="Antique Olive Compact" pitchFamily="34" charset="0"/>
              </a:rPr>
              <a:t>unit will incorporate a variety of genres including; fiction, non fiction, poetry, myths, and drama</a:t>
            </a:r>
          </a:p>
          <a:p>
            <a:pPr lvl="1" eaLnBrk="1" hangingPunct="1">
              <a:lnSpc>
                <a:spcPct val="80000"/>
              </a:lnSpc>
            </a:pPr>
            <a:endParaRPr lang="en-US" altLang="en-US" sz="2000" dirty="0">
              <a:latin typeface="Antique Olive Compact" pitchFamily="34" charset="0"/>
            </a:endParaRPr>
          </a:p>
          <a:p>
            <a:pPr eaLnBrk="1" hangingPunct="1">
              <a:lnSpc>
                <a:spcPct val="80000"/>
              </a:lnSpc>
            </a:pPr>
            <a:r>
              <a:rPr lang="en-US" altLang="en-US" dirty="0" smtClean="0">
                <a:latin typeface="Antique Olive Compact" pitchFamily="34" charset="0"/>
              </a:rPr>
              <a:t>	</a:t>
            </a:r>
            <a:r>
              <a:rPr lang="en-US" altLang="en-US" sz="2800" b="1" dirty="0" smtClean="0">
                <a:solidFill>
                  <a:srgbClr val="C00000"/>
                </a:solidFill>
                <a:latin typeface="Antique Olive Compact" pitchFamily="34" charset="0"/>
              </a:rPr>
              <a:t>Independent Reading</a:t>
            </a:r>
          </a:p>
          <a:p>
            <a:pPr lvl="1">
              <a:lnSpc>
                <a:spcPct val="80000"/>
              </a:lnSpc>
            </a:pPr>
            <a:r>
              <a:rPr lang="en-US" altLang="en-US" sz="2000" dirty="0" smtClean="0">
                <a:latin typeface="Antique Olive Compact" pitchFamily="34" charset="0"/>
              </a:rPr>
              <a:t>Independent reading and literature circles each nine weeks.</a:t>
            </a:r>
          </a:p>
        </p:txBody>
      </p:sp>
    </p:spTree>
    <p:extLst>
      <p:ext uri="{BB962C8B-B14F-4D97-AF65-F5344CB8AC3E}">
        <p14:creationId xmlns:p14="http://schemas.microsoft.com/office/powerpoint/2010/main" val="1536526591"/>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err="1" smtClean="0">
                <a:solidFill>
                  <a:srgbClr val="00B050"/>
                </a:solidFill>
              </a:rPr>
              <a:t>Membean</a:t>
            </a:r>
            <a:endParaRPr lang="en-US" b="1" dirty="0">
              <a:solidFill>
                <a:srgbClr val="00B050"/>
              </a:solidFill>
            </a:endParaRPr>
          </a:p>
        </p:txBody>
      </p:sp>
      <p:sp>
        <p:nvSpPr>
          <p:cNvPr id="3" name="Content Placeholder 2"/>
          <p:cNvSpPr>
            <a:spLocks noGrp="1"/>
          </p:cNvSpPr>
          <p:nvPr>
            <p:ph idx="1"/>
          </p:nvPr>
        </p:nvSpPr>
        <p:spPr/>
        <p:txBody>
          <a:bodyPr>
            <a:normAutofit/>
          </a:bodyPr>
          <a:lstStyle/>
          <a:p>
            <a:r>
              <a:rPr lang="en-US" sz="2400" b="1" dirty="0" smtClean="0">
                <a:solidFill>
                  <a:srgbClr val="C00000"/>
                </a:solidFill>
              </a:rPr>
              <a:t>Vocabulary program tailored to student reading level</a:t>
            </a:r>
            <a:endParaRPr lang="en-US" sz="2400" b="1" dirty="0">
              <a:solidFill>
                <a:srgbClr val="C00000"/>
              </a:solidFill>
            </a:endParaRPr>
          </a:p>
          <a:p>
            <a:pPr lvl="1"/>
            <a:r>
              <a:rPr lang="en-US" b="1" dirty="0" smtClean="0">
                <a:solidFill>
                  <a:schemeClr val="tx1"/>
                </a:solidFill>
              </a:rPr>
              <a:t>Online vocabulary program</a:t>
            </a:r>
          </a:p>
          <a:p>
            <a:pPr lvl="1"/>
            <a:r>
              <a:rPr lang="en-US" b="1" dirty="0" smtClean="0">
                <a:solidFill>
                  <a:schemeClr val="tx1"/>
                </a:solidFill>
              </a:rPr>
              <a:t>15 minutes a day, three days a week</a:t>
            </a:r>
          </a:p>
          <a:p>
            <a:pPr lvl="1"/>
            <a:r>
              <a:rPr lang="en-US" b="1" dirty="0" smtClean="0">
                <a:solidFill>
                  <a:schemeClr val="tx1"/>
                </a:solidFill>
              </a:rPr>
              <a:t>Week runs from Monday through Sunday</a:t>
            </a:r>
          </a:p>
          <a:p>
            <a:pPr lvl="1"/>
            <a:r>
              <a:rPr lang="en-US" b="1" dirty="0" smtClean="0">
                <a:solidFill>
                  <a:schemeClr val="tx1"/>
                </a:solidFill>
              </a:rPr>
              <a:t>Done through Flex classes each week</a:t>
            </a:r>
            <a:endParaRPr lang="en-US" b="1" dirty="0">
              <a:solidFill>
                <a:schemeClr val="tx1"/>
              </a:solidFill>
            </a:endParaRPr>
          </a:p>
          <a:p>
            <a:pPr lvl="1"/>
            <a:r>
              <a:rPr lang="en-US" b="1" dirty="0" smtClean="0">
                <a:solidFill>
                  <a:schemeClr val="tx1"/>
                </a:solidFill>
              </a:rPr>
              <a:t>If student is in a specialized Flex class (Student Leadership, Band, Chorus, etc..), he/she will be expected to complete </a:t>
            </a:r>
            <a:r>
              <a:rPr lang="en-US" b="1" dirty="0" err="1" smtClean="0">
                <a:solidFill>
                  <a:schemeClr val="tx1"/>
                </a:solidFill>
              </a:rPr>
              <a:t>Membean</a:t>
            </a:r>
            <a:r>
              <a:rPr lang="en-US" b="1" dirty="0" smtClean="0">
                <a:solidFill>
                  <a:schemeClr val="tx1"/>
                </a:solidFill>
              </a:rPr>
              <a:t> outside of school.</a:t>
            </a:r>
          </a:p>
          <a:p>
            <a:pPr lvl="1"/>
            <a:r>
              <a:rPr lang="en-US" b="1" dirty="0" smtClean="0">
                <a:solidFill>
                  <a:schemeClr val="tx1"/>
                </a:solidFill>
              </a:rPr>
              <a:t>Students will be expected to use </a:t>
            </a:r>
            <a:r>
              <a:rPr lang="en-US" b="1" dirty="0" err="1" smtClean="0">
                <a:solidFill>
                  <a:schemeClr val="tx1"/>
                </a:solidFill>
              </a:rPr>
              <a:t>Membean</a:t>
            </a:r>
            <a:r>
              <a:rPr lang="en-US" b="1" dirty="0" smtClean="0">
                <a:solidFill>
                  <a:schemeClr val="tx1"/>
                </a:solidFill>
              </a:rPr>
              <a:t> words in writing and recognition while reading in class.</a:t>
            </a:r>
          </a:p>
          <a:p>
            <a:pPr marL="457200" lvl="1" indent="0">
              <a:buNone/>
            </a:pPr>
            <a:endParaRPr lang="en-US" b="1" dirty="0">
              <a:solidFill>
                <a:schemeClr val="tx1"/>
              </a:solidFill>
            </a:endParaRPr>
          </a:p>
        </p:txBody>
      </p:sp>
    </p:spTree>
    <p:extLst>
      <p:ext uri="{BB962C8B-B14F-4D97-AF65-F5344CB8AC3E}">
        <p14:creationId xmlns:p14="http://schemas.microsoft.com/office/powerpoint/2010/main" val="2461355447"/>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981200" y="809626"/>
            <a:ext cx="8229600" cy="608013"/>
          </a:xfrm>
        </p:spPr>
        <p:txBody>
          <a:bodyPr>
            <a:normAutofit fontScale="90000"/>
          </a:bodyPr>
          <a:lstStyle/>
          <a:p>
            <a:pPr eaLnBrk="1" hangingPunct="1"/>
            <a:r>
              <a:rPr lang="en-US" altLang="en-US" b="1" dirty="0" smtClean="0">
                <a:solidFill>
                  <a:srgbClr val="009900"/>
                </a:solidFill>
                <a:latin typeface="Arial Unicode MS" panose="020B0604020202020204" pitchFamily="34" charset="-128"/>
              </a:rPr>
              <a:t>Writing for 7</a:t>
            </a:r>
            <a:r>
              <a:rPr lang="en-US" altLang="en-US" b="1" baseline="30000" dirty="0" smtClean="0">
                <a:solidFill>
                  <a:srgbClr val="009900"/>
                </a:solidFill>
                <a:latin typeface="Arial Unicode MS" panose="020B0604020202020204" pitchFamily="34" charset="-128"/>
              </a:rPr>
              <a:t>th</a:t>
            </a:r>
            <a:r>
              <a:rPr lang="en-US" altLang="en-US" b="1" dirty="0" smtClean="0">
                <a:solidFill>
                  <a:srgbClr val="009900"/>
                </a:solidFill>
                <a:latin typeface="Arial Unicode MS" panose="020B0604020202020204" pitchFamily="34" charset="-128"/>
              </a:rPr>
              <a:t> Grade Language Arts</a:t>
            </a:r>
          </a:p>
        </p:txBody>
      </p:sp>
      <p:sp>
        <p:nvSpPr>
          <p:cNvPr id="33795" name="Rectangle 3"/>
          <p:cNvSpPr>
            <a:spLocks noGrp="1" noChangeArrowheads="1"/>
          </p:cNvSpPr>
          <p:nvPr>
            <p:ph idx="1"/>
          </p:nvPr>
        </p:nvSpPr>
        <p:spPr>
          <a:xfrm>
            <a:off x="1981200" y="1600200"/>
            <a:ext cx="8229600" cy="5257800"/>
          </a:xfrm>
        </p:spPr>
        <p:txBody>
          <a:bodyPr>
            <a:normAutofit/>
          </a:bodyPr>
          <a:lstStyle/>
          <a:p>
            <a:pPr eaLnBrk="1" hangingPunct="1"/>
            <a:r>
              <a:rPr lang="en-US" altLang="en-US" sz="2400" dirty="0" smtClean="0">
                <a:latin typeface="Antique Olive Compact" pitchFamily="34" charset="0"/>
              </a:rPr>
              <a:t>Narrative </a:t>
            </a:r>
          </a:p>
          <a:p>
            <a:pPr eaLnBrk="1" hangingPunct="1"/>
            <a:r>
              <a:rPr lang="en-US" altLang="en-US" sz="2400" dirty="0" smtClean="0">
                <a:latin typeface="Antique Olive Compact" pitchFamily="34" charset="0"/>
              </a:rPr>
              <a:t>Argumentative (Persuasive)</a:t>
            </a:r>
          </a:p>
          <a:p>
            <a:pPr eaLnBrk="1" hangingPunct="1"/>
            <a:r>
              <a:rPr lang="en-US" altLang="en-US" sz="2400" dirty="0" smtClean="0">
                <a:latin typeface="Antique Olive Compact" pitchFamily="34" charset="0"/>
              </a:rPr>
              <a:t>Comparative</a:t>
            </a:r>
          </a:p>
          <a:p>
            <a:pPr eaLnBrk="1" hangingPunct="1"/>
            <a:r>
              <a:rPr lang="en-US" altLang="en-US" sz="2400" dirty="0" smtClean="0">
                <a:latin typeface="Antique Olive Compact" pitchFamily="34" charset="0"/>
              </a:rPr>
              <a:t>Expository (Informative)</a:t>
            </a:r>
          </a:p>
          <a:p>
            <a:pPr eaLnBrk="1" hangingPunct="1"/>
            <a:r>
              <a:rPr lang="en-US" altLang="en-US" sz="2400" dirty="0" smtClean="0">
                <a:latin typeface="Antique Olive Compact" pitchFamily="34" charset="0"/>
              </a:rPr>
              <a:t>Oral Presentations</a:t>
            </a:r>
          </a:p>
          <a:p>
            <a:pPr eaLnBrk="1" hangingPunct="1"/>
            <a:r>
              <a:rPr lang="en-US" altLang="en-US" sz="2400" dirty="0" smtClean="0">
                <a:latin typeface="Antique Olive Compact" pitchFamily="34" charset="0"/>
              </a:rPr>
              <a:t>Response to Literature</a:t>
            </a:r>
          </a:p>
          <a:p>
            <a:pPr eaLnBrk="1" hangingPunct="1"/>
            <a:r>
              <a:rPr lang="en-US" altLang="en-US" sz="2400" dirty="0" smtClean="0">
                <a:latin typeface="Antique Olive Compact" pitchFamily="34" charset="0"/>
              </a:rPr>
              <a:t>Journal Responses</a:t>
            </a:r>
          </a:p>
          <a:p>
            <a:pPr eaLnBrk="1" hangingPunct="1"/>
            <a:r>
              <a:rPr lang="en-US" altLang="en-US" sz="2400" dirty="0" smtClean="0">
                <a:latin typeface="Antique Olive Compact" pitchFamily="34" charset="0"/>
              </a:rPr>
              <a:t>Writing is both short and extended constructed response</a:t>
            </a:r>
          </a:p>
        </p:txBody>
      </p:sp>
    </p:spTree>
    <p:extLst>
      <p:ext uri="{BB962C8B-B14F-4D97-AF65-F5344CB8AC3E}">
        <p14:creationId xmlns:p14="http://schemas.microsoft.com/office/powerpoint/2010/main" val="130890810"/>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00B050"/>
                </a:solidFill>
              </a:rPr>
              <a:t>Friday Focus</a:t>
            </a:r>
            <a:endParaRPr lang="en-US" sz="4800" b="1" dirty="0">
              <a:solidFill>
                <a:srgbClr val="00B050"/>
              </a:solidFill>
            </a:endParaRPr>
          </a:p>
        </p:txBody>
      </p:sp>
      <p:sp>
        <p:nvSpPr>
          <p:cNvPr id="3" name="Content Placeholder 2"/>
          <p:cNvSpPr>
            <a:spLocks noGrp="1"/>
          </p:cNvSpPr>
          <p:nvPr>
            <p:ph idx="1"/>
          </p:nvPr>
        </p:nvSpPr>
        <p:spPr/>
        <p:txBody>
          <a:bodyPr>
            <a:normAutofit/>
          </a:bodyPr>
          <a:lstStyle/>
          <a:p>
            <a:r>
              <a:rPr lang="en-US" sz="2400" dirty="0" smtClean="0"/>
              <a:t>Milestone-focused activities</a:t>
            </a:r>
          </a:p>
          <a:p>
            <a:r>
              <a:rPr lang="en-US" sz="2400" dirty="0" smtClean="0"/>
              <a:t>Each Friday, students will engage in specific lessons focusing on standards for Georgia Milestones</a:t>
            </a:r>
          </a:p>
          <a:p>
            <a:r>
              <a:rPr lang="en-US" sz="2400" dirty="0" smtClean="0"/>
              <a:t>These lessons will be in addition to the regular seventh grade language arts curriculum</a:t>
            </a:r>
          </a:p>
          <a:p>
            <a:r>
              <a:rPr lang="en-US" sz="2400" dirty="0" smtClean="0"/>
              <a:t>Additional practice can be done at home through on line programs such as Common Lit, IXL, </a:t>
            </a:r>
            <a:r>
              <a:rPr lang="en-US" sz="2400" dirty="0" err="1" smtClean="0"/>
              <a:t>ReadWorks</a:t>
            </a:r>
            <a:r>
              <a:rPr lang="en-US" sz="2400" dirty="0" smtClean="0"/>
              <a:t>, and </a:t>
            </a:r>
            <a:r>
              <a:rPr lang="en-US" sz="2400" dirty="0" err="1" smtClean="0"/>
              <a:t>Membean</a:t>
            </a:r>
            <a:r>
              <a:rPr lang="en-US" sz="2400" dirty="0" smtClean="0"/>
              <a:t>.</a:t>
            </a:r>
            <a:endParaRPr lang="en-US" sz="2400" dirty="0"/>
          </a:p>
        </p:txBody>
      </p:sp>
    </p:spTree>
    <p:extLst>
      <p:ext uri="{BB962C8B-B14F-4D97-AF65-F5344CB8AC3E}">
        <p14:creationId xmlns:p14="http://schemas.microsoft.com/office/powerpoint/2010/main" val="328696851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39219"/>
          </a:xfrm>
        </p:spPr>
        <p:txBody>
          <a:bodyPr>
            <a:normAutofit/>
          </a:bodyPr>
          <a:lstStyle/>
          <a:p>
            <a:r>
              <a:rPr lang="en-US" sz="3200" b="1" dirty="0" smtClean="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Homework Assignments</a:t>
            </a:r>
            <a:endParaRPr lang="en-US" sz="3200" b="1"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2592925" y="1905000"/>
            <a:ext cx="8915400" cy="4422058"/>
          </a:xfrm>
        </p:spPr>
        <p:txBody>
          <a:bodyPr>
            <a:noAutofit/>
          </a:bodyPr>
          <a:lstStyle/>
          <a:p>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Students will have grammar homework when practice is needed.</a:t>
            </a:r>
          </a:p>
          <a:p>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Students will have writing projects that will require some time outside of class to complete.</a:t>
            </a:r>
          </a:p>
          <a:p>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Students are expected to read daily </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and will have in-class assignments on independent reading due dates.</a:t>
            </a:r>
          </a:p>
          <a:p>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BMS Late Policy for seventh grade will apply to all assignments</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 Students will have two days to turn in late work at 10 points off per day.  Work will not be accepted after the second late day.  NO late work for math </a:t>
            </a:r>
            <a:r>
              <a:rPr lang="en-US" sz="2400" smtClean="0">
                <a:latin typeface="Arial Unicode MS" panose="020B0604020202020204" pitchFamily="34" charset="-128"/>
                <a:ea typeface="Arial Unicode MS" panose="020B0604020202020204" pitchFamily="34" charset="-128"/>
                <a:cs typeface="Arial Unicode MS" panose="020B0604020202020204" pitchFamily="34" charset="-128"/>
              </a:rPr>
              <a:t>is accepted.</a:t>
            </a:r>
            <a:endParaRPr 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761712551"/>
      </p:ext>
    </p:extLst>
  </p:cSld>
  <p:clrMapOvr>
    <a:masterClrMapping/>
  </p:clrMapOvr>
  <p:transition spd="slow">
    <p:fade/>
  </p:transition>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140</TotalTime>
  <Words>442</Words>
  <Application>Microsoft Office PowerPoint</Application>
  <PresentationFormat>Widescreen</PresentationFormat>
  <Paragraphs>92</Paragraphs>
  <Slides>11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 Unicode MS</vt:lpstr>
      <vt:lpstr>Antique Olive Compact</vt:lpstr>
      <vt:lpstr>Arial</vt:lpstr>
      <vt:lpstr>Calibri</vt:lpstr>
      <vt:lpstr>Century Gothic</vt:lpstr>
      <vt:lpstr>Kristen ITC</vt:lpstr>
      <vt:lpstr>Wingdings 3</vt:lpstr>
      <vt:lpstr>Wisp</vt:lpstr>
      <vt:lpstr>7th Grade  Language Arts</vt:lpstr>
      <vt:lpstr>Mrs. Johnson, Seventh Grade Language Arts</vt:lpstr>
      <vt:lpstr>My Family</vt:lpstr>
      <vt:lpstr>Contact Information for Mrs. Johnson</vt:lpstr>
      <vt:lpstr>Overview</vt:lpstr>
      <vt:lpstr> Membean</vt:lpstr>
      <vt:lpstr>Writing for 7th Grade Language Arts</vt:lpstr>
      <vt:lpstr>Friday Focus</vt:lpstr>
      <vt:lpstr>Homework Assignments</vt:lpstr>
      <vt:lpstr>Grading Weights: </vt:lpstr>
      <vt:lpstr>Tips For Parents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Tracy Taylor</dc:creator>
  <cp:lastModifiedBy>Lea Johnson</cp:lastModifiedBy>
  <cp:revision>26</cp:revision>
  <dcterms:created xsi:type="dcterms:W3CDTF">2015-08-18T14:51:15Z</dcterms:created>
  <dcterms:modified xsi:type="dcterms:W3CDTF">2019-08-15T12:11:59Z</dcterms:modified>
</cp:coreProperties>
</file>